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sldIdLst>
    <p:sldId id="256" r:id="rId5"/>
    <p:sldId id="257" r:id="rId6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  <a:srgbClr val="EE8012"/>
    <a:srgbClr val="123988"/>
    <a:srgbClr val="0B40B5"/>
    <a:srgbClr val="1E5DA2"/>
    <a:srgbClr val="123BAE"/>
    <a:srgbClr val="1D6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E23002-D080-4B7D-96FF-D7B3E941557A}" v="13" dt="2025-02-28T10:08:04.6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shay Deshmukh" userId="d0f3d8b6-4a99-4aec-ac54-8dd2925a2e61" providerId="ADAL" clId="{4CF11CF8-7A77-43AE-853F-6D636E3D9726}"/>
    <pc:docChg chg="undo redo custSel addSld delSld modSld">
      <pc:chgData name="Akshay Deshmukh" userId="d0f3d8b6-4a99-4aec-ac54-8dd2925a2e61" providerId="ADAL" clId="{4CF11CF8-7A77-43AE-853F-6D636E3D9726}" dt="2025-02-20T16:23:14.343" v="757" actId="14734"/>
      <pc:docMkLst>
        <pc:docMk/>
      </pc:docMkLst>
      <pc:sldChg chg="addSp modSp mod">
        <pc:chgData name="Akshay Deshmukh" userId="d0f3d8b6-4a99-4aec-ac54-8dd2925a2e61" providerId="ADAL" clId="{4CF11CF8-7A77-43AE-853F-6D636E3D9726}" dt="2025-02-20T14:56:03.973" v="497" actId="1076"/>
        <pc:sldMkLst>
          <pc:docMk/>
          <pc:sldMk cId="1194425322" sldId="256"/>
        </pc:sldMkLst>
        <pc:spChg chg="mod">
          <ac:chgData name="Akshay Deshmukh" userId="d0f3d8b6-4a99-4aec-ac54-8dd2925a2e61" providerId="ADAL" clId="{4CF11CF8-7A77-43AE-853F-6D636E3D9726}" dt="2025-02-20T14:56:00.302" v="496" actId="1076"/>
          <ac:spMkLst>
            <pc:docMk/>
            <pc:sldMk cId="1194425322" sldId="256"/>
            <ac:spMk id="9" creationId="{BFF529B8-790B-1DE4-8813-89DD0CBEDED3}"/>
          </ac:spMkLst>
        </pc:spChg>
        <pc:spChg chg="mod">
          <ac:chgData name="Akshay Deshmukh" userId="d0f3d8b6-4a99-4aec-ac54-8dd2925a2e61" providerId="ADAL" clId="{4CF11CF8-7A77-43AE-853F-6D636E3D9726}" dt="2025-02-20T14:45:19.355" v="360" actId="20577"/>
          <ac:spMkLst>
            <pc:docMk/>
            <pc:sldMk cId="1194425322" sldId="256"/>
            <ac:spMk id="10" creationId="{07CF9322-2B7F-DDFB-E9D6-562F6829F370}"/>
          </ac:spMkLst>
        </pc:spChg>
        <pc:spChg chg="add mod">
          <ac:chgData name="Akshay Deshmukh" userId="d0f3d8b6-4a99-4aec-ac54-8dd2925a2e61" providerId="ADAL" clId="{4CF11CF8-7A77-43AE-853F-6D636E3D9726}" dt="2025-02-20T14:56:03.973" v="497" actId="1076"/>
          <ac:spMkLst>
            <pc:docMk/>
            <pc:sldMk cId="1194425322" sldId="256"/>
            <ac:spMk id="12" creationId="{DAC111D4-4C7C-CFB0-FD51-5D66FB9D417D}"/>
          </ac:spMkLst>
        </pc:spChg>
      </pc:sldChg>
      <pc:sldChg chg="addSp delSp modSp mod setBg">
        <pc:chgData name="Akshay Deshmukh" userId="d0f3d8b6-4a99-4aec-ac54-8dd2925a2e61" providerId="ADAL" clId="{4CF11CF8-7A77-43AE-853F-6D636E3D9726}" dt="2025-02-20T16:23:14.343" v="757" actId="14734"/>
        <pc:sldMkLst>
          <pc:docMk/>
          <pc:sldMk cId="4004827629" sldId="257"/>
        </pc:sldMkLst>
        <pc:graphicFrameChg chg="mod modGraphic">
          <ac:chgData name="Akshay Deshmukh" userId="d0f3d8b6-4a99-4aec-ac54-8dd2925a2e61" providerId="ADAL" clId="{4CF11CF8-7A77-43AE-853F-6D636E3D9726}" dt="2025-02-20T16:23:14.343" v="757" actId="14734"/>
          <ac:graphicFrameMkLst>
            <pc:docMk/>
            <pc:sldMk cId="4004827629" sldId="257"/>
            <ac:graphicFrameMk id="4" creationId="{4DD13C2D-B8C3-06FE-3DB3-857762DAA380}"/>
          </ac:graphicFrameMkLst>
        </pc:graphicFrameChg>
      </pc:sldChg>
      <pc:sldChg chg="addSp delSp modSp del mod">
        <pc:chgData name="Akshay Deshmukh" userId="d0f3d8b6-4a99-4aec-ac54-8dd2925a2e61" providerId="ADAL" clId="{4CF11CF8-7A77-43AE-853F-6D636E3D9726}" dt="2025-02-20T14:59:09.079" v="498" actId="47"/>
        <pc:sldMkLst>
          <pc:docMk/>
          <pc:sldMk cId="920591270" sldId="258"/>
        </pc:sldMkLst>
      </pc:sldChg>
      <pc:sldChg chg="modSp add mod">
        <pc:chgData name="Akshay Deshmukh" userId="d0f3d8b6-4a99-4aec-ac54-8dd2925a2e61" providerId="ADAL" clId="{4CF11CF8-7A77-43AE-853F-6D636E3D9726}" dt="2025-02-20T15:40:16.526" v="500" actId="27107"/>
        <pc:sldMkLst>
          <pc:docMk/>
          <pc:sldMk cId="2435156350" sldId="258"/>
        </pc:sldMkLst>
      </pc:sldChg>
    </pc:docChg>
  </pc:docChgLst>
  <pc:docChgLst>
    <pc:chgData name="Akshay Deshmukh" userId="d0f3d8b6-4a99-4aec-ac54-8dd2925a2e61" providerId="ADAL" clId="{4AE23002-D080-4B7D-96FF-D7B3E941557A}"/>
    <pc:docChg chg="undo custSel delSld modSld">
      <pc:chgData name="Akshay Deshmukh" userId="d0f3d8b6-4a99-4aec-ac54-8dd2925a2e61" providerId="ADAL" clId="{4AE23002-D080-4B7D-96FF-D7B3E941557A}" dt="2025-02-28T10:11:22.547" v="245" actId="20577"/>
      <pc:docMkLst>
        <pc:docMk/>
      </pc:docMkLst>
      <pc:sldChg chg="modSp mod">
        <pc:chgData name="Akshay Deshmukh" userId="d0f3d8b6-4a99-4aec-ac54-8dd2925a2e61" providerId="ADAL" clId="{4AE23002-D080-4B7D-96FF-D7B3E941557A}" dt="2025-02-25T11:14:08.288" v="170" actId="20577"/>
        <pc:sldMkLst>
          <pc:docMk/>
          <pc:sldMk cId="1194425322" sldId="256"/>
        </pc:sldMkLst>
        <pc:spChg chg="mod">
          <ac:chgData name="Akshay Deshmukh" userId="d0f3d8b6-4a99-4aec-ac54-8dd2925a2e61" providerId="ADAL" clId="{4AE23002-D080-4B7D-96FF-D7B3E941557A}" dt="2025-02-25T11:14:08.288" v="170" actId="20577"/>
          <ac:spMkLst>
            <pc:docMk/>
            <pc:sldMk cId="1194425322" sldId="256"/>
            <ac:spMk id="10" creationId="{07CF9322-2B7F-DDFB-E9D6-562F6829F370}"/>
          </ac:spMkLst>
        </pc:spChg>
        <pc:spChg chg="mod">
          <ac:chgData name="Akshay Deshmukh" userId="d0f3d8b6-4a99-4aec-ac54-8dd2925a2e61" providerId="ADAL" clId="{4AE23002-D080-4B7D-96FF-D7B3E941557A}" dt="2025-02-24T13:34:34.461" v="149" actId="1076"/>
          <ac:spMkLst>
            <pc:docMk/>
            <pc:sldMk cId="1194425322" sldId="256"/>
            <ac:spMk id="11" creationId="{AC772225-269F-9D22-A4BA-C7318DB50CA1}"/>
          </ac:spMkLst>
        </pc:spChg>
        <pc:spChg chg="mod">
          <ac:chgData name="Akshay Deshmukh" userId="d0f3d8b6-4a99-4aec-ac54-8dd2925a2e61" providerId="ADAL" clId="{4AE23002-D080-4B7D-96FF-D7B3E941557A}" dt="2025-02-24T13:34:13.961" v="147" actId="20577"/>
          <ac:spMkLst>
            <pc:docMk/>
            <pc:sldMk cId="1194425322" sldId="256"/>
            <ac:spMk id="12" creationId="{DAC111D4-4C7C-CFB0-FD51-5D66FB9D417D}"/>
          </ac:spMkLst>
        </pc:spChg>
      </pc:sldChg>
      <pc:sldChg chg="delSp modSp mod">
        <pc:chgData name="Akshay Deshmukh" userId="d0f3d8b6-4a99-4aec-ac54-8dd2925a2e61" providerId="ADAL" clId="{4AE23002-D080-4B7D-96FF-D7B3E941557A}" dt="2025-02-28T10:11:22.547" v="245" actId="20577"/>
        <pc:sldMkLst>
          <pc:docMk/>
          <pc:sldMk cId="4004827629" sldId="257"/>
        </pc:sldMkLst>
        <pc:graphicFrameChg chg="mod modGraphic">
          <ac:chgData name="Akshay Deshmukh" userId="d0f3d8b6-4a99-4aec-ac54-8dd2925a2e61" providerId="ADAL" clId="{4AE23002-D080-4B7D-96FF-D7B3E941557A}" dt="2025-02-28T10:11:22.547" v="245" actId="20577"/>
          <ac:graphicFrameMkLst>
            <pc:docMk/>
            <pc:sldMk cId="4004827629" sldId="257"/>
            <ac:graphicFrameMk id="4" creationId="{4DD13C2D-B8C3-06FE-3DB3-857762DAA380}"/>
          </ac:graphicFrameMkLst>
        </pc:graphicFrameChg>
      </pc:sldChg>
      <pc:sldChg chg="del">
        <pc:chgData name="Akshay Deshmukh" userId="d0f3d8b6-4a99-4aec-ac54-8dd2925a2e61" providerId="ADAL" clId="{4AE23002-D080-4B7D-96FF-D7B3E941557A}" dt="2025-02-24T13:33:32.549" v="133" actId="47"/>
        <pc:sldMkLst>
          <pc:docMk/>
          <pc:sldMk cId="243515635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82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11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591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5774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396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698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47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738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11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707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86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53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38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3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44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14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14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B40B5"/>
            </a:gs>
            <a:gs pos="83000">
              <a:srgbClr val="3762AE"/>
            </a:gs>
            <a:gs pos="100000">
              <a:srgbClr val="6384A6"/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F09CCA2-BD58-C87D-E9D9-E751817D939B}"/>
              </a:ext>
            </a:extLst>
          </p:cNvPr>
          <p:cNvSpPr txBox="1"/>
          <p:nvPr/>
        </p:nvSpPr>
        <p:spPr>
          <a:xfrm>
            <a:off x="1772458" y="2222742"/>
            <a:ext cx="658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ptos ExtraBold" panose="020B0004020202020204" pitchFamily="34" charset="0"/>
              </a:rPr>
              <a:t>Housing and Community Safety Performance Information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F529B8-790B-1DE4-8813-89DD0CBEDED3}"/>
              </a:ext>
            </a:extLst>
          </p:cNvPr>
          <p:cNvSpPr/>
          <p:nvPr/>
        </p:nvSpPr>
        <p:spPr>
          <a:xfrm flipV="1">
            <a:off x="1772458" y="3319521"/>
            <a:ext cx="5929745" cy="75334"/>
          </a:xfrm>
          <a:prstGeom prst="rect">
            <a:avLst/>
          </a:prstGeom>
          <a:solidFill>
            <a:srgbClr val="EE8012"/>
          </a:solidFill>
          <a:ln>
            <a:solidFill>
              <a:srgbClr val="EE8012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CF9322-2B7F-DDFB-E9D6-562F6829F370}"/>
              </a:ext>
            </a:extLst>
          </p:cNvPr>
          <p:cNvSpPr txBox="1"/>
          <p:nvPr/>
        </p:nvSpPr>
        <p:spPr>
          <a:xfrm>
            <a:off x="1837112" y="3537527"/>
            <a:ext cx="2235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ptos Display" panose="020B0004020202020204" pitchFamily="34" charset="0"/>
              </a:rPr>
              <a:t>January 2025</a:t>
            </a:r>
          </a:p>
        </p:txBody>
      </p:sp>
      <p:pic>
        <p:nvPicPr>
          <p:cNvPr id="1026" name="Picture 2" descr="Stoke-on-Trent Council Logo - Stoke-on-Trent Community Drug and Alcohol  Services">
            <a:extLst>
              <a:ext uri="{FF2B5EF4-FFF2-40B4-BE49-F238E27FC236}">
                <a16:creationId xmlns:a16="http://schemas.microsoft.com/office/drawing/2014/main" id="{3E914BE2-36C8-D50E-1943-2EC60A4122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942" t="-25909" r="-20353" b="25167"/>
          <a:stretch/>
        </p:blipFill>
        <p:spPr bwMode="auto">
          <a:xfrm>
            <a:off x="9979541" y="0"/>
            <a:ext cx="2282079" cy="1384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C772225-269F-9D22-A4BA-C7318DB50CA1}"/>
              </a:ext>
            </a:extLst>
          </p:cNvPr>
          <p:cNvSpPr txBox="1"/>
          <p:nvPr/>
        </p:nvSpPr>
        <p:spPr>
          <a:xfrm>
            <a:off x="10168474" y="1277563"/>
            <a:ext cx="1904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City of </a:t>
            </a:r>
          </a:p>
          <a:p>
            <a:pPr algn="ctr"/>
            <a:r>
              <a:rPr lang="en-GB" dirty="0">
                <a:latin typeface="Aptos ExtraBold" panose="020B0004020202020204" pitchFamily="34" charset="0"/>
              </a:rPr>
              <a:t>Stoke-on-Trent</a:t>
            </a:r>
          </a:p>
        </p:txBody>
      </p:sp>
    </p:spTree>
    <p:extLst>
      <p:ext uri="{BB962C8B-B14F-4D97-AF65-F5344CB8AC3E}">
        <p14:creationId xmlns:p14="http://schemas.microsoft.com/office/powerpoint/2010/main" val="119442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DD13C2D-B8C3-06FE-3DB3-857762DAA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09081"/>
              </p:ext>
            </p:extLst>
          </p:nvPr>
        </p:nvGraphicFramePr>
        <p:xfrm>
          <a:off x="1" y="0"/>
          <a:ext cx="8089929" cy="68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137">
                  <a:extLst>
                    <a:ext uri="{9D8B030D-6E8A-4147-A177-3AD203B41FA5}">
                      <a16:colId xmlns:a16="http://schemas.microsoft.com/office/drawing/2014/main" val="2039376435"/>
                    </a:ext>
                  </a:extLst>
                </a:gridCol>
                <a:gridCol w="1086345">
                  <a:extLst>
                    <a:ext uri="{9D8B030D-6E8A-4147-A177-3AD203B41FA5}">
                      <a16:colId xmlns:a16="http://schemas.microsoft.com/office/drawing/2014/main" val="936136262"/>
                    </a:ext>
                  </a:extLst>
                </a:gridCol>
                <a:gridCol w="1013517">
                  <a:extLst>
                    <a:ext uri="{9D8B030D-6E8A-4147-A177-3AD203B41FA5}">
                      <a16:colId xmlns:a16="http://schemas.microsoft.com/office/drawing/2014/main" val="2591529008"/>
                    </a:ext>
                  </a:extLst>
                </a:gridCol>
                <a:gridCol w="1001379">
                  <a:extLst>
                    <a:ext uri="{9D8B030D-6E8A-4147-A177-3AD203B41FA5}">
                      <a16:colId xmlns:a16="http://schemas.microsoft.com/office/drawing/2014/main" val="2058316208"/>
                    </a:ext>
                  </a:extLst>
                </a:gridCol>
                <a:gridCol w="2160551">
                  <a:extLst>
                    <a:ext uri="{9D8B030D-6E8A-4147-A177-3AD203B41FA5}">
                      <a16:colId xmlns:a16="http://schemas.microsoft.com/office/drawing/2014/main" val="2239895815"/>
                    </a:ext>
                  </a:extLst>
                </a:gridCol>
              </a:tblGrid>
              <a:tr h="83817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Measure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Nov-24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Dec-24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Jan-25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Q3 2024-25 Direction of Travel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46453117"/>
                  </a:ext>
                </a:extLst>
              </a:tr>
              <a:tr h="495285"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latin typeface="Aptos SemiBold" panose="020B0004020202020204" pitchFamily="34" charset="0"/>
                        </a:rPr>
                        <a:t>Responsive Repairs Volumes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7904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5751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9380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tx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 but expected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26842"/>
                  </a:ext>
                </a:extLst>
              </a:tr>
              <a:tr h="466713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Emergency Repairs Volumes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1106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tx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129874"/>
                  </a:ext>
                </a:extLst>
              </a:tr>
              <a:tr h="438137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Number of Damp and Mould </a:t>
                      </a:r>
                    </a:p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Issues Reported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751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461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731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962800"/>
                  </a:ext>
                </a:extLst>
              </a:tr>
              <a:tr h="572377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Number of Disrepair Letters of </a:t>
                      </a:r>
                    </a:p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Claim Received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3375"/>
                  </a:ext>
                </a:extLst>
              </a:tr>
              <a:tr h="59932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Percentage of Emergency Responsive repairs completed within 24 Hours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91.1%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89.5%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89.4%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Stable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55284"/>
                  </a:ext>
                </a:extLst>
              </a:tr>
              <a:tr h="59932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Percentage of Routine Responsive repairs completed within 28 Calendar Days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93.0%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82.9%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88.5%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Fluctuating upwards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64576"/>
                  </a:ext>
                </a:extLst>
              </a:tr>
              <a:tr h="59932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ASB reports received by the council (per 1000 tenant population)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5.03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3.93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6.19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858649"/>
                  </a:ext>
                </a:extLst>
              </a:tr>
              <a:tr h="544206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Number of Stage One Complaints Received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  <a:endParaRPr lang="en-GB" sz="1100" b="0" kern="1200" dirty="0">
                        <a:solidFill>
                          <a:schemeClr val="dk1"/>
                        </a:solidFill>
                        <a:latin typeface="Aptos SemiBold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586559"/>
                  </a:ext>
                </a:extLst>
              </a:tr>
              <a:tr h="570570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Number of Stage Two Complaints Received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387039"/>
                  </a:ext>
                </a:extLst>
              </a:tr>
              <a:tr h="576276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Rent Arrears as a Percentage of Debit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4.65%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3.08%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3.48%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Fluctuating Slightly Downward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568387"/>
                  </a:ext>
                </a:extLst>
              </a:tr>
              <a:tr h="576276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Housing Voids E2E Time (Standard Voids Only)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17912"/>
                  </a:ext>
                </a:extLst>
              </a:tr>
            </a:tbl>
          </a:graphicData>
        </a:graphic>
      </p:graphicFrame>
      <p:pic>
        <p:nvPicPr>
          <p:cNvPr id="2" name="Picture 1" descr="A logo with colorful houses and text&#10;&#10;AI-generated content may be incorrect.">
            <a:extLst>
              <a:ext uri="{FF2B5EF4-FFF2-40B4-BE49-F238E27FC236}">
                <a16:creationId xmlns:a16="http://schemas.microsoft.com/office/drawing/2014/main" id="{C68E7470-F817-0F11-857D-0817EC2259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542" y="0"/>
            <a:ext cx="879458" cy="84772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F0AC12-6BD7-0018-D430-246390EB7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907616"/>
              </p:ext>
            </p:extLst>
          </p:nvPr>
        </p:nvGraphicFramePr>
        <p:xfrm>
          <a:off x="8089930" y="0"/>
          <a:ext cx="4102070" cy="687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2070">
                  <a:extLst>
                    <a:ext uri="{9D8B030D-6E8A-4147-A177-3AD203B41FA5}">
                      <a16:colId xmlns:a16="http://schemas.microsoft.com/office/drawing/2014/main" val="216150814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Aptos" panose="020B0004020202020204" pitchFamily="34" charset="0"/>
                        </a:rPr>
                        <a:t>                 What does the KPI measure?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9261319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total number of responsive repairs conducted by Unitas on a monthly basis. 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32885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number of emergency repairs carried out each month.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6092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number of damp and mould issues reported each month.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661605"/>
                  </a:ext>
                </a:extLst>
              </a:tr>
              <a:tr h="57239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the volume of disrepair letters of claim received each month.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769659"/>
                  </a:ext>
                </a:extLst>
              </a:tr>
              <a:tr h="59934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the efficiency of completing emergency repairs (out of hours repairs) within the target timeframe of 24 hours.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61000"/>
                  </a:ext>
                </a:extLst>
              </a:tr>
              <a:tr h="59934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percentage of routine (non-emergency) responsive repairs completed within 28 days, a key indicator of timely service for less urgent repairs.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64825"/>
                  </a:ext>
                </a:extLst>
              </a:tr>
              <a:tr h="59934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number of anti-social behaviour (ASB) reports per 1,000 tenants, indicating the level of community disturbances and safety concerns across the local authority's housing population.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847436"/>
                  </a:ext>
                </a:extLst>
              </a:tr>
              <a:tr h="54422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tenant complaints at Stage One of the formal complaints process.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253300"/>
                  </a:ext>
                </a:extLst>
              </a:tr>
              <a:tr h="5705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Stage Two escalated complaints that were not resolved satisfactorily for the complainant at Stage One.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59836"/>
                  </a:ext>
                </a:extLst>
              </a:tr>
              <a:tr h="57629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percentage of rent arrears in relation to the total rent due, providing insight into the financial stability of tenants and the effectiveness of rent collection processes.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568504"/>
                  </a:ext>
                </a:extLst>
              </a:tr>
              <a:tr h="57629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the average number of days taken to re-let standard void properties, indicating the efficiency of property turnaround and the council's ability to minimise vacancy periods.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27817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74B0AE0-7DE0-240E-C1FB-4DF9ADF364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2542" y="0"/>
            <a:ext cx="8763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82762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DA94C0D051DF4F81B04D8D592079A9" ma:contentTypeVersion="0" ma:contentTypeDescription="Create a new document." ma:contentTypeScope="" ma:versionID="f75d1773be0c8274db88f0770e81458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ff03dde4259c08ff71d8d05c94e2e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708826-5E21-4217-9EC5-8F221B5EB1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9D0EA0-0C95-4204-AADD-6B0F24E3ECC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F7D840D-256E-423D-BA75-CE9FE5E2EF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281</TotalTime>
  <Words>378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Aptos ExtraBold</vt:lpstr>
      <vt:lpstr>Aptos SemiBold</vt:lpstr>
      <vt:lpstr>Arial</vt:lpstr>
      <vt:lpstr>Corbel</vt:lpstr>
      <vt:lpstr>Depth</vt:lpstr>
      <vt:lpstr>PowerPoint Presentation</vt:lpstr>
      <vt:lpstr>PowerPoint Presentation</vt:lpstr>
    </vt:vector>
  </TitlesOfParts>
  <Company>Stoke-on-Trent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Akshay Deshmukh</dc:creator>
  <cp:lastModifiedBy>Akshay Deshmukh</cp:lastModifiedBy>
  <cp:revision>3</cp:revision>
  <dcterms:created xsi:type="dcterms:W3CDTF">2025-02-20T13:24:14Z</dcterms:created>
  <dcterms:modified xsi:type="dcterms:W3CDTF">2025-05-02T13:54:55Z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0x010100A4DA94C0D051DF4F81B04D8D592079A9</vt:lpwstr>
  </property>
</Properties>
</file>